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  <p:embeddedFont>
      <p:font typeface="Inter"/>
      <p:regular r:id="rId25"/>
    </p:embeddedFont>
    <p:embeddedFont>
      <p:font typeface="Inter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Relationship Id="rId25" Type="http://schemas.openxmlformats.org/officeDocument/2006/relationships/font" Target="fonts/font7.fntdata"/><Relationship Id="rId26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1-1.png>
</file>

<file path=ppt/media/image-12-1.png>
</file>

<file path=ppt/media/image-2-1.png>
</file>

<file path=ppt/media/image-2-2.png>
</file>

<file path=ppt/media/image-2-3.svg>
</file>

<file path=ppt/media/image-2-4.png>
</file>

<file path=ppt/media/image-2-5.svg>
</file>

<file path=ppt/media/image-3-1.png>
</file>

<file path=ppt/media/image-4-1.png>
</file>

<file path=ppt/media/image-4-2.png>
</file>

<file path=ppt/media/image-5-1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2E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063002"/>
            <a:ext cx="812006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AI-Accelerated Cloud Service Onboarding</a:t>
            </a:r>
            <a:endParaRPr lang="en-US" sz="3100" dirty="0"/>
          </a:p>
        </p:txBody>
      </p:sp>
      <p:sp>
        <p:nvSpPr>
          <p:cNvPr id="5" name="Text 2"/>
          <p:cNvSpPr/>
          <p:nvPr/>
        </p:nvSpPr>
        <p:spPr>
          <a:xfrm>
            <a:off x="793790" y="3638431"/>
            <a:ext cx="676608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Platform Intelligence &amp; Modernization Program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430815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Prepared by: Scott Tully - Enterprise Hosting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484893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Date: 12/03/25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8063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Expected Outcomes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591032"/>
            <a:ext cx="2381607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WAGs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93790" y="2146578"/>
            <a:ext cx="3803333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b="1" dirty="0">
                <a:solidFill>
                  <a:srgbClr val="6DBC6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40-70%</a:t>
            </a:r>
            <a:endParaRPr lang="en-US" sz="4100" dirty="0"/>
          </a:p>
        </p:txBody>
      </p:sp>
      <p:sp>
        <p:nvSpPr>
          <p:cNvPr id="5" name="Text 3"/>
          <p:cNvSpPr/>
          <p:nvPr/>
        </p:nvSpPr>
        <p:spPr>
          <a:xfrm>
            <a:off x="1301829" y="2868811"/>
            <a:ext cx="278713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reduction in onboarding time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795480" y="2146578"/>
            <a:ext cx="3803333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b="1" dirty="0">
                <a:solidFill>
                  <a:srgbClr val="6DBC6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80%</a:t>
            </a:r>
            <a:endParaRPr lang="en-US" sz="4100" dirty="0"/>
          </a:p>
        </p:txBody>
      </p:sp>
      <p:sp>
        <p:nvSpPr>
          <p:cNvPr id="7" name="Text 5"/>
          <p:cNvSpPr/>
          <p:nvPr/>
        </p:nvSpPr>
        <p:spPr>
          <a:xfrm>
            <a:off x="5184577" y="2868811"/>
            <a:ext cx="3025021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reduction in TF inconsistencies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3513653"/>
            <a:ext cx="3803333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b="1" dirty="0">
                <a:solidFill>
                  <a:srgbClr val="6DBC6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75%</a:t>
            </a:r>
            <a:endParaRPr lang="en-US" sz="4100" dirty="0"/>
          </a:p>
        </p:txBody>
      </p:sp>
      <p:sp>
        <p:nvSpPr>
          <p:cNvPr id="9" name="Text 7"/>
          <p:cNvSpPr/>
          <p:nvPr/>
        </p:nvSpPr>
        <p:spPr>
          <a:xfrm>
            <a:off x="793790" y="4235887"/>
            <a:ext cx="3803333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reduction in architecture “discovery cycles”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4795480" y="3513653"/>
            <a:ext cx="3803333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b="1" dirty="0">
                <a:solidFill>
                  <a:srgbClr val="6DBC6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30-40%</a:t>
            </a:r>
            <a:endParaRPr lang="en-US" sz="4100" dirty="0"/>
          </a:p>
        </p:txBody>
      </p:sp>
      <p:sp>
        <p:nvSpPr>
          <p:cNvPr id="11" name="Text 9"/>
          <p:cNvSpPr/>
          <p:nvPr/>
        </p:nvSpPr>
        <p:spPr>
          <a:xfrm>
            <a:off x="5000149" y="4235887"/>
            <a:ext cx="339387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fewer platform support escalations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2794635" y="5128736"/>
            <a:ext cx="3803333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b="1" dirty="0">
                <a:solidFill>
                  <a:srgbClr val="6DBC6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2-3x</a:t>
            </a:r>
            <a:endParaRPr lang="en-US" sz="4100" dirty="0"/>
          </a:p>
        </p:txBody>
      </p:sp>
      <p:sp>
        <p:nvSpPr>
          <p:cNvPr id="13" name="Text 11"/>
          <p:cNvSpPr/>
          <p:nvPr/>
        </p:nvSpPr>
        <p:spPr>
          <a:xfrm>
            <a:off x="2885599" y="5850969"/>
            <a:ext cx="362140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Platform roadmap accuracy improves</a:t>
            </a:r>
            <a:endParaRPr lang="en-US" sz="15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93624" y="1610916"/>
            <a:ext cx="3737729" cy="3737729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8993624" y="5527238"/>
            <a:ext cx="2381607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Qualitative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8993624" y="5983605"/>
            <a:ext cx="485048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Early clarity for app teams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8993624" y="6293167"/>
            <a:ext cx="485048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Less friction and rework</a:t>
            </a:r>
            <a:endParaRPr lang="en-US" sz="1250" dirty="0"/>
          </a:p>
        </p:txBody>
      </p:sp>
      <p:sp>
        <p:nvSpPr>
          <p:cNvPr id="18" name="Text 15"/>
          <p:cNvSpPr/>
          <p:nvPr/>
        </p:nvSpPr>
        <p:spPr>
          <a:xfrm>
            <a:off x="8993624" y="6602730"/>
            <a:ext cx="485048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Predictable cloud adoption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8993624" y="6912293"/>
            <a:ext cx="485048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Better collaboration between platform + LOBs</a:t>
            </a:r>
            <a:endParaRPr lang="en-US" sz="1250" dirty="0"/>
          </a:p>
        </p:txBody>
      </p:sp>
      <p:sp>
        <p:nvSpPr>
          <p:cNvPr id="20" name="Text 17"/>
          <p:cNvSpPr/>
          <p:nvPr/>
        </p:nvSpPr>
        <p:spPr>
          <a:xfrm>
            <a:off x="8993624" y="7221855"/>
            <a:ext cx="4850487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Faster delivery without increased staffing</a:t>
            </a:r>
            <a:endParaRPr lang="en-US" sz="12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5662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Executive Ask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50257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request approval to: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043357"/>
            <a:ext cx="4215289" cy="1372910"/>
          </a:xfrm>
          <a:prstGeom prst="roundRect">
            <a:avLst>
              <a:gd name="adj" fmla="val 7992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0930" y="3043357"/>
            <a:ext cx="91440" cy="1372910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6" name="Text 4"/>
          <p:cNvSpPr/>
          <p:nvPr/>
        </p:nvSpPr>
        <p:spPr>
          <a:xfrm>
            <a:off x="1083588" y="3264575"/>
            <a:ext cx="3704273" cy="930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Launch the Platform Intelligence &amp; Modernization Program</a:t>
            </a:r>
            <a:endParaRPr lang="en-US" sz="1950" dirty="0"/>
          </a:p>
        </p:txBody>
      </p:sp>
      <p:sp>
        <p:nvSpPr>
          <p:cNvPr id="7" name="Shape 5"/>
          <p:cNvSpPr/>
          <p:nvPr/>
        </p:nvSpPr>
        <p:spPr>
          <a:xfrm>
            <a:off x="5207437" y="3043357"/>
            <a:ext cx="4215408" cy="1372910"/>
          </a:xfrm>
          <a:prstGeom prst="roundRect">
            <a:avLst>
              <a:gd name="adj" fmla="val 7992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4577" y="3043357"/>
            <a:ext cx="91440" cy="1372910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9" name="Text 7"/>
          <p:cNvSpPr/>
          <p:nvPr/>
        </p:nvSpPr>
        <p:spPr>
          <a:xfrm>
            <a:off x="5497235" y="3264575"/>
            <a:ext cx="3704392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Begin Phase 1 discovery and build the RAG corpus</a:t>
            </a:r>
            <a:endParaRPr lang="en-US" sz="1950" dirty="0"/>
          </a:p>
        </p:txBody>
      </p:sp>
      <p:sp>
        <p:nvSpPr>
          <p:cNvPr id="10" name="Shape 8"/>
          <p:cNvSpPr/>
          <p:nvPr/>
        </p:nvSpPr>
        <p:spPr>
          <a:xfrm>
            <a:off x="9621203" y="3043357"/>
            <a:ext cx="4215289" cy="1372910"/>
          </a:xfrm>
          <a:prstGeom prst="roundRect">
            <a:avLst>
              <a:gd name="adj" fmla="val 7992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9598343" y="3043357"/>
            <a:ext cx="91440" cy="1372910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12" name="Text 10"/>
          <p:cNvSpPr/>
          <p:nvPr/>
        </p:nvSpPr>
        <p:spPr>
          <a:xfrm>
            <a:off x="9911001" y="3264575"/>
            <a:ext cx="3704273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Assemble a working group (3–4 engineers)</a:t>
            </a:r>
            <a:endParaRPr lang="en-US" sz="1950" dirty="0"/>
          </a:p>
        </p:txBody>
      </p:sp>
      <p:sp>
        <p:nvSpPr>
          <p:cNvPr id="13" name="Shape 11"/>
          <p:cNvSpPr/>
          <p:nvPr/>
        </p:nvSpPr>
        <p:spPr>
          <a:xfrm>
            <a:off x="793790" y="4614624"/>
            <a:ext cx="4215289" cy="1062752"/>
          </a:xfrm>
          <a:prstGeom prst="roundRect">
            <a:avLst>
              <a:gd name="adj" fmla="val 10325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70930" y="4614624"/>
            <a:ext cx="91440" cy="1062752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15" name="Text 13"/>
          <p:cNvSpPr/>
          <p:nvPr/>
        </p:nvSpPr>
        <p:spPr>
          <a:xfrm>
            <a:off x="1083588" y="4835843"/>
            <a:ext cx="3704273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Start Terraform modernization as the first accelerator</a:t>
            </a:r>
            <a:endParaRPr lang="en-US" sz="1950" dirty="0"/>
          </a:p>
        </p:txBody>
      </p:sp>
      <p:sp>
        <p:nvSpPr>
          <p:cNvPr id="16" name="Shape 14"/>
          <p:cNvSpPr/>
          <p:nvPr/>
        </p:nvSpPr>
        <p:spPr>
          <a:xfrm>
            <a:off x="5207437" y="4614624"/>
            <a:ext cx="4215408" cy="1062752"/>
          </a:xfrm>
          <a:prstGeom prst="roundRect">
            <a:avLst>
              <a:gd name="adj" fmla="val 10325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184577" y="4614624"/>
            <a:ext cx="91440" cy="1062752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18" name="Text 16"/>
          <p:cNvSpPr/>
          <p:nvPr/>
        </p:nvSpPr>
        <p:spPr>
          <a:xfrm>
            <a:off x="5497235" y="4835843"/>
            <a:ext cx="3704392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Establish the platform intelligence foundation</a:t>
            </a:r>
            <a:endParaRPr lang="en-US" sz="1950" dirty="0"/>
          </a:p>
        </p:txBody>
      </p:sp>
      <p:sp>
        <p:nvSpPr>
          <p:cNvPr id="19" name="Shape 17"/>
          <p:cNvSpPr/>
          <p:nvPr/>
        </p:nvSpPr>
        <p:spPr>
          <a:xfrm>
            <a:off x="793790" y="5900618"/>
            <a:ext cx="13042821" cy="843201"/>
          </a:xfrm>
          <a:prstGeom prst="roundRect">
            <a:avLst>
              <a:gd name="adj" fmla="val 9886"/>
            </a:avLst>
          </a:prstGeom>
          <a:solidFill>
            <a:srgbClr val="201B31"/>
          </a:solidFill>
          <a:ln/>
        </p:spPr>
      </p:sp>
      <p:pic>
        <p:nvPicPr>
          <p:cNvPr id="2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2148" y="6203513"/>
            <a:ext cx="248007" cy="198358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438513" y="6148507"/>
            <a:ext cx="1219973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Meaningful acceleration begins within the first quarter.</a:t>
            </a:r>
            <a:endParaRPr lang="en-US" sz="15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03647"/>
            <a:ext cx="4465558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Closing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590437"/>
            <a:ext cx="6168628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Harnessing AI as our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architecture and platform intelligence engine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we will shatter the current barriers to rapid cloud adoption and unlock unparalleled operational efficiency.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626281"/>
            <a:ext cx="6168628" cy="1339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This isn't just an improvement; it's a revolution. We're slashing cloud onboarding from </a:t>
            </a:r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6DBC6D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9 months to 9 weeks</a:t>
            </a:r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, delivering unprecedented speed and value.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793790" y="4144089"/>
            <a:ext cx="6168628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outcome is a future-proof platform: inherently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faster, relentlessly predictable, powerfully data-driven, and supremely resilient.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This is the foundation for TD's accelerated innovation.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9697" y="1630561"/>
            <a:ext cx="5794415" cy="57944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71393"/>
            <a:ext cx="4926687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Current Challenge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793790" y="1497449"/>
            <a:ext cx="755642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takes ~9 months to onboard a new cloud service.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793790" y="1984058"/>
            <a:ext cx="7556421" cy="2871907"/>
          </a:xfrm>
          <a:prstGeom prst="roundRect">
            <a:avLst>
              <a:gd name="adj" fmla="val 2612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16650" y="2006917"/>
            <a:ext cx="714494" cy="2826187"/>
          </a:xfrm>
          <a:prstGeom prst="roundRect">
            <a:avLst>
              <a:gd name="adj" fmla="val 6661"/>
            </a:avLst>
          </a:prstGeom>
          <a:solidFill>
            <a:srgbClr val="352D52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6082" y="3286006"/>
            <a:ext cx="267891" cy="26789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709737" y="2185511"/>
            <a:ext cx="300668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This delay is driven by: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1709737" y="2627471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Fragmented Terraform modules</a:t>
            </a:r>
            <a:endParaRPr lang="en-US" sz="1400" dirty="0"/>
          </a:p>
        </p:txBody>
      </p:sp>
      <p:sp>
        <p:nvSpPr>
          <p:cNvPr id="10" name="Text 6"/>
          <p:cNvSpPr/>
          <p:nvPr/>
        </p:nvSpPr>
        <p:spPr>
          <a:xfrm>
            <a:off x="1709737" y="2975729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Multi-cloud ambiguity (Azure, GCP, VMC)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1709737" y="3323987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Late discovery of incompatibilities</a:t>
            </a:r>
            <a:endParaRPr lang="en-US" sz="1400" dirty="0"/>
          </a:p>
        </p:txBody>
      </p:sp>
      <p:sp>
        <p:nvSpPr>
          <p:cNvPr id="12" name="Text 8"/>
          <p:cNvSpPr/>
          <p:nvPr/>
        </p:nvSpPr>
        <p:spPr>
          <a:xfrm>
            <a:off x="1709737" y="3672245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architecture mapping</a:t>
            </a:r>
            <a:endParaRPr lang="en-US" sz="1400" dirty="0"/>
          </a:p>
        </p:txBody>
      </p:sp>
      <p:sp>
        <p:nvSpPr>
          <p:cNvPr id="13" name="Text 9"/>
          <p:cNvSpPr/>
          <p:nvPr/>
        </p:nvSpPr>
        <p:spPr>
          <a:xfrm>
            <a:off x="1709737" y="4020503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Unclear placement decisions</a:t>
            </a:r>
            <a:endParaRPr lang="en-US" sz="1400" dirty="0"/>
          </a:p>
        </p:txBody>
      </p:sp>
      <p:sp>
        <p:nvSpPr>
          <p:cNvPr id="14" name="Text 10"/>
          <p:cNvSpPr/>
          <p:nvPr/>
        </p:nvSpPr>
        <p:spPr>
          <a:xfrm>
            <a:off x="1709737" y="4368760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Unsupported patterns identified too late</a:t>
            </a:r>
            <a:endParaRPr lang="en-US" sz="1400" dirty="0"/>
          </a:p>
        </p:txBody>
      </p:sp>
      <p:sp>
        <p:nvSpPr>
          <p:cNvPr id="15" name="Shape 11"/>
          <p:cNvSpPr/>
          <p:nvPr/>
        </p:nvSpPr>
        <p:spPr>
          <a:xfrm>
            <a:off x="793790" y="5034558"/>
            <a:ext cx="7556421" cy="2523649"/>
          </a:xfrm>
          <a:prstGeom prst="roundRect">
            <a:avLst>
              <a:gd name="adj" fmla="val 2973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816650" y="5057418"/>
            <a:ext cx="714494" cy="2477929"/>
          </a:xfrm>
          <a:prstGeom prst="roundRect">
            <a:avLst>
              <a:gd name="adj" fmla="val 6661"/>
            </a:avLst>
          </a:prstGeom>
          <a:solidFill>
            <a:srgbClr val="352D52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6082" y="6162318"/>
            <a:ext cx="267891" cy="267891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1709737" y="5236012"/>
            <a:ext cx="267938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impact:</a:t>
            </a:r>
            <a:endParaRPr lang="en-US" sz="2100" dirty="0"/>
          </a:p>
        </p:txBody>
      </p:sp>
      <p:sp>
        <p:nvSpPr>
          <p:cNvPr id="19" name="Text 14"/>
          <p:cNvSpPr/>
          <p:nvPr/>
        </p:nvSpPr>
        <p:spPr>
          <a:xfrm>
            <a:off x="1709737" y="5677972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Slower innovation</a:t>
            </a:r>
            <a:endParaRPr lang="en-US" sz="1400" dirty="0"/>
          </a:p>
        </p:txBody>
      </p:sp>
      <p:sp>
        <p:nvSpPr>
          <p:cNvPr id="20" name="Text 15"/>
          <p:cNvSpPr/>
          <p:nvPr/>
        </p:nvSpPr>
        <p:spPr>
          <a:xfrm>
            <a:off x="1709737" y="6026229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Platform rework</a:t>
            </a:r>
            <a:endParaRPr lang="en-US" sz="1400" dirty="0"/>
          </a:p>
        </p:txBody>
      </p:sp>
      <p:sp>
        <p:nvSpPr>
          <p:cNvPr id="21" name="Text 16"/>
          <p:cNvSpPr/>
          <p:nvPr/>
        </p:nvSpPr>
        <p:spPr>
          <a:xfrm>
            <a:off x="1709737" y="6374487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Unpredictable delivery timelines</a:t>
            </a:r>
            <a:endParaRPr lang="en-US" sz="1400" dirty="0"/>
          </a:p>
        </p:txBody>
      </p:sp>
      <p:sp>
        <p:nvSpPr>
          <p:cNvPr id="22" name="Text 17"/>
          <p:cNvSpPr/>
          <p:nvPr/>
        </p:nvSpPr>
        <p:spPr>
          <a:xfrm>
            <a:off x="1709737" y="6722745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Engineering frustration</a:t>
            </a:r>
            <a:endParaRPr lang="en-US" sz="1400" dirty="0"/>
          </a:p>
        </p:txBody>
      </p:sp>
      <p:sp>
        <p:nvSpPr>
          <p:cNvPr id="23" name="Text 18"/>
          <p:cNvSpPr/>
          <p:nvPr/>
        </p:nvSpPr>
        <p:spPr>
          <a:xfrm>
            <a:off x="1709737" y="7071003"/>
            <a:ext cx="643901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Higher operational cost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711756"/>
            <a:ext cx="4198144" cy="524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AI, Why Now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0218" y="1404342"/>
            <a:ext cx="6320195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lets us eliminate overhead, not add more process. With the right foundation, AI can: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90218" y="2226945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Modernize and standardize Terraform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790218" y="2554248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Recommend optimal deployment environments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790218" y="2881551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migration blueprints automatically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790218" y="3208853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 platform gaps early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0218" y="3536156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Map designs to platform capabilities + security controls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790218" y="4077486"/>
            <a:ext cx="6320195" cy="28575"/>
          </a:xfrm>
          <a:prstGeom prst="rect">
            <a:avLst/>
          </a:prstGeom>
          <a:solidFill>
            <a:srgbClr val="C9D1D9">
              <a:alpha val="50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90218" y="4294823"/>
            <a:ext cx="4077652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Foundation: The "Platform Brain"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90218" y="4777621"/>
            <a:ext cx="6320195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build a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Retrieval-Augmented Generation (RAG) corpus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of: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90218" y="5264467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Terraform modules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790218" y="5591770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Platform capabilities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0218" y="5919073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Approved cloud services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90218" y="6246376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Security/STIG requirements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790218" y="6573679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Pipeline expectations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0218" y="6900982"/>
            <a:ext cx="6320195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Architecture patterns</a:t>
            </a:r>
            <a:endParaRPr lang="en-US" sz="1300" dirty="0"/>
          </a:p>
        </p:txBody>
      </p:sp>
      <p:pic>
        <p:nvPicPr>
          <p:cNvPr id="1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7608" y="1561624"/>
            <a:ext cx="6320195" cy="4648914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7954368" y="4329196"/>
            <a:ext cx="1899066" cy="237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Terraform Modules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10237468" y="2986662"/>
            <a:ext cx="1569895" cy="47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Platform Capabilities</a:t>
            </a:r>
            <a:endParaRPr lang="en-US" sz="1350" dirty="0"/>
          </a:p>
        </p:txBody>
      </p:sp>
      <p:sp>
        <p:nvSpPr>
          <p:cNvPr id="21" name="Text 18"/>
          <p:cNvSpPr/>
          <p:nvPr/>
        </p:nvSpPr>
        <p:spPr>
          <a:xfrm>
            <a:off x="12077453" y="4193624"/>
            <a:ext cx="1417969" cy="47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Approved Cloud Services</a:t>
            </a:r>
            <a:endParaRPr lang="en-US" sz="1350" dirty="0"/>
          </a:p>
        </p:txBody>
      </p:sp>
      <p:sp>
        <p:nvSpPr>
          <p:cNvPr id="22" name="Text 19"/>
          <p:cNvSpPr/>
          <p:nvPr/>
        </p:nvSpPr>
        <p:spPr>
          <a:xfrm>
            <a:off x="10372513" y="5012333"/>
            <a:ext cx="1333567" cy="474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Security &amp; STIG</a:t>
            </a:r>
            <a:endParaRPr lang="en-US" sz="1350" dirty="0"/>
          </a:p>
        </p:txBody>
      </p:sp>
      <p:sp>
        <p:nvSpPr>
          <p:cNvPr id="23" name="Text 20"/>
          <p:cNvSpPr/>
          <p:nvPr/>
        </p:nvSpPr>
        <p:spPr>
          <a:xfrm>
            <a:off x="8857612" y="2236531"/>
            <a:ext cx="970370" cy="367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Pipeline Expectations</a:t>
            </a:r>
            <a:endParaRPr lang="en-US" sz="1050" dirty="0"/>
          </a:p>
        </p:txBody>
      </p:sp>
      <p:sp>
        <p:nvSpPr>
          <p:cNvPr id="24" name="Text 21"/>
          <p:cNvSpPr/>
          <p:nvPr/>
        </p:nvSpPr>
        <p:spPr>
          <a:xfrm>
            <a:off x="790218" y="7417117"/>
            <a:ext cx="13049964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becomes the “platform brain” AI uses to provide accurate, TD-specific guidance.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7724"/>
            <a:ext cx="1233487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Driving Terraform Transformation: The AI Modernization Engine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714857"/>
            <a:ext cx="74021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automatically: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175272"/>
            <a:ext cx="74021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Conducts comprehensive analysis of all Terraform modules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793790" y="2548295"/>
            <a:ext cx="74021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Automates standardization of variable schemas and outputs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793790" y="2921318"/>
            <a:ext cx="74021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Rectifies inconsistencies proactively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793790" y="3294340"/>
            <a:ext cx="74021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Ensures consistent naming conventions and tagging policies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793790" y="3667363"/>
            <a:ext cx="74021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Identifies and proposes optimal module boundaries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793790" y="4040386"/>
            <a:ext cx="74021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Upgrades deprecated syntax and providers seamlessly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793790" y="4413409"/>
            <a:ext cx="74021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Generates comprehensive documentation automatically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793790" y="4786432"/>
            <a:ext cx="740211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Creates actionable modernization Pull Requests</a:t>
            </a:r>
            <a:endParaRPr lang="en-US" sz="12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0717" y="1750576"/>
            <a:ext cx="4202668" cy="4202668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793790" y="6310432"/>
            <a:ext cx="13042821" cy="1081326"/>
          </a:xfrm>
          <a:prstGeom prst="roundRect">
            <a:avLst>
              <a:gd name="adj" fmla="val 6167"/>
            </a:avLst>
          </a:prstGeom>
          <a:solidFill>
            <a:srgbClr val="201B31"/>
          </a:solidFill>
          <a:ln/>
        </p:spPr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6525697"/>
            <a:ext cx="248007" cy="198358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359218" y="6508790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Outcome</a:t>
            </a:r>
            <a:endParaRPr lang="en-US" sz="1550" dirty="0"/>
          </a:p>
        </p:txBody>
      </p:sp>
      <p:sp>
        <p:nvSpPr>
          <p:cNvPr id="16" name="Text 12"/>
          <p:cNvSpPr/>
          <p:nvPr/>
        </p:nvSpPr>
        <p:spPr>
          <a:xfrm>
            <a:off x="1359218" y="6915507"/>
            <a:ext cx="12318683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Delivers a highly consistent, predictable, and resilient DAG-driven Terraform ecosystem, ensuring operational excellence and accelerated deployments.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289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03959"/>
            <a:ext cx="956036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Pillar 2: Deployment Placement Advisor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803333"/>
            <a:ext cx="736830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Helps app teams answer: </a:t>
            </a:r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2B02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“Where should this workload run?”</a:t>
            </a:r>
            <a:endParaRPr lang="en-US" sz="1950" dirty="0"/>
          </a:p>
        </p:txBody>
      </p:sp>
      <p:sp>
        <p:nvSpPr>
          <p:cNvPr id="5" name="Shape 2"/>
          <p:cNvSpPr/>
          <p:nvPr/>
        </p:nvSpPr>
        <p:spPr>
          <a:xfrm>
            <a:off x="793790" y="4411147"/>
            <a:ext cx="6422231" cy="752594"/>
          </a:xfrm>
          <a:prstGeom prst="roundRect">
            <a:avLst>
              <a:gd name="adj" fmla="val 14580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70930" y="4411147"/>
            <a:ext cx="91440" cy="752594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7" name="Text 4"/>
          <p:cNvSpPr/>
          <p:nvPr/>
        </p:nvSpPr>
        <p:spPr>
          <a:xfrm>
            <a:off x="1083588" y="4632365"/>
            <a:ext cx="282285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Technical compatibility</a:t>
            </a:r>
            <a:endParaRPr lang="en-US" sz="1950" dirty="0"/>
          </a:p>
        </p:txBody>
      </p:sp>
      <p:sp>
        <p:nvSpPr>
          <p:cNvPr id="8" name="Shape 5"/>
          <p:cNvSpPr/>
          <p:nvPr/>
        </p:nvSpPr>
        <p:spPr>
          <a:xfrm>
            <a:off x="7414379" y="4411147"/>
            <a:ext cx="6422231" cy="752594"/>
          </a:xfrm>
          <a:prstGeom prst="roundRect">
            <a:avLst>
              <a:gd name="adj" fmla="val 14580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391519" y="4411147"/>
            <a:ext cx="91440" cy="752594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10" name="Text 7"/>
          <p:cNvSpPr/>
          <p:nvPr/>
        </p:nvSpPr>
        <p:spPr>
          <a:xfrm>
            <a:off x="7704177" y="4632365"/>
            <a:ext cx="337137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Managed services available</a:t>
            </a:r>
            <a:endParaRPr lang="en-US" sz="1950" dirty="0"/>
          </a:p>
        </p:txBody>
      </p:sp>
      <p:sp>
        <p:nvSpPr>
          <p:cNvPr id="11" name="Shape 8"/>
          <p:cNvSpPr/>
          <p:nvPr/>
        </p:nvSpPr>
        <p:spPr>
          <a:xfrm>
            <a:off x="793790" y="5362099"/>
            <a:ext cx="6422231" cy="752594"/>
          </a:xfrm>
          <a:prstGeom prst="roundRect">
            <a:avLst>
              <a:gd name="adj" fmla="val 14580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70930" y="5362099"/>
            <a:ext cx="91440" cy="752594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13" name="Text 10"/>
          <p:cNvSpPr/>
          <p:nvPr/>
        </p:nvSpPr>
        <p:spPr>
          <a:xfrm>
            <a:off x="1083588" y="5583317"/>
            <a:ext cx="337077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Operator/CRD requirements</a:t>
            </a:r>
            <a:endParaRPr lang="en-US" sz="1950" dirty="0"/>
          </a:p>
        </p:txBody>
      </p:sp>
      <p:sp>
        <p:nvSpPr>
          <p:cNvPr id="14" name="Shape 11"/>
          <p:cNvSpPr/>
          <p:nvPr/>
        </p:nvSpPr>
        <p:spPr>
          <a:xfrm>
            <a:off x="7414379" y="5362099"/>
            <a:ext cx="6422231" cy="752594"/>
          </a:xfrm>
          <a:prstGeom prst="roundRect">
            <a:avLst>
              <a:gd name="adj" fmla="val 14580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7391519" y="5362099"/>
            <a:ext cx="91440" cy="752594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16" name="Text 13"/>
          <p:cNvSpPr/>
          <p:nvPr/>
        </p:nvSpPr>
        <p:spPr>
          <a:xfrm>
            <a:off x="7704177" y="5583317"/>
            <a:ext cx="361140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Security and STIG constraints</a:t>
            </a:r>
            <a:endParaRPr lang="en-US" sz="1950" dirty="0"/>
          </a:p>
        </p:txBody>
      </p:sp>
      <p:sp>
        <p:nvSpPr>
          <p:cNvPr id="17" name="Shape 14"/>
          <p:cNvSpPr/>
          <p:nvPr/>
        </p:nvSpPr>
        <p:spPr>
          <a:xfrm>
            <a:off x="793790" y="6313051"/>
            <a:ext cx="6422231" cy="752594"/>
          </a:xfrm>
          <a:prstGeom prst="roundRect">
            <a:avLst>
              <a:gd name="adj" fmla="val 14580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770930" y="6313051"/>
            <a:ext cx="91440" cy="752594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19" name="Text 16"/>
          <p:cNvSpPr/>
          <p:nvPr/>
        </p:nvSpPr>
        <p:spPr>
          <a:xfrm>
            <a:off x="1083588" y="6534269"/>
            <a:ext cx="366212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Latency and integration needs</a:t>
            </a:r>
            <a:endParaRPr lang="en-US" sz="1950" dirty="0"/>
          </a:p>
        </p:txBody>
      </p:sp>
      <p:sp>
        <p:nvSpPr>
          <p:cNvPr id="20" name="Shape 17"/>
          <p:cNvSpPr/>
          <p:nvPr/>
        </p:nvSpPr>
        <p:spPr>
          <a:xfrm>
            <a:off x="7414379" y="6313051"/>
            <a:ext cx="6422231" cy="752594"/>
          </a:xfrm>
          <a:prstGeom prst="roundRect">
            <a:avLst>
              <a:gd name="adj" fmla="val 14580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7391519" y="6313051"/>
            <a:ext cx="91440" cy="752594"/>
          </a:xfrm>
          <a:prstGeom prst="roundRect">
            <a:avLst>
              <a:gd name="adj" fmla="val 91163"/>
            </a:avLst>
          </a:prstGeom>
          <a:solidFill>
            <a:srgbClr val="4D4177"/>
          </a:solidFill>
          <a:ln/>
        </p:spPr>
      </p:sp>
      <p:sp>
        <p:nvSpPr>
          <p:cNvPr id="22" name="Text 19"/>
          <p:cNvSpPr/>
          <p:nvPr/>
        </p:nvSpPr>
        <p:spPr>
          <a:xfrm>
            <a:off x="7704177" y="6534269"/>
            <a:ext cx="398859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Leadership financial preferences</a:t>
            </a:r>
            <a:endParaRPr lang="en-US" sz="1950" dirty="0"/>
          </a:p>
        </p:txBody>
      </p:sp>
      <p:sp>
        <p:nvSpPr>
          <p:cNvPr id="23" name="Text 20"/>
          <p:cNvSpPr/>
          <p:nvPr/>
        </p:nvSpPr>
        <p:spPr>
          <a:xfrm>
            <a:off x="793790" y="728888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Outcome: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Eliminates months of analysis and misdirection.**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965"/>
            <a:ext cx="8685133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Pillar 3: Migration Blueprint Generator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93790" y="1546860"/>
            <a:ext cx="13042821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AI-powered Migration Blueprint Generator revolutionizes cloud migration planning. App teams can simply upload existing on-premise diagrams or system designs, and our AI swiftly delivers comprehensive, optimized migration strategies, including: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93790" y="2362319"/>
            <a:ext cx="6427113" cy="1433870"/>
          </a:xfrm>
          <a:prstGeom prst="roundRect">
            <a:avLst>
              <a:gd name="adj" fmla="val 7653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0930" y="2362319"/>
            <a:ext cx="91440" cy="1433870"/>
          </a:xfrm>
          <a:prstGeom prst="roundRect">
            <a:avLst>
              <a:gd name="adj" fmla="val 86605"/>
            </a:avLst>
          </a:prstGeom>
          <a:solidFill>
            <a:srgbClr val="4D4177"/>
          </a:solidFill>
          <a:ln/>
        </p:spPr>
      </p:sp>
      <p:sp>
        <p:nvSpPr>
          <p:cNvPr id="6" name="Text 4"/>
          <p:cNvSpPr/>
          <p:nvPr/>
        </p:nvSpPr>
        <p:spPr>
          <a:xfrm>
            <a:off x="1073706" y="2573655"/>
            <a:ext cx="325921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Optimal Cloud Architectures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73706" y="2981444"/>
            <a:ext cx="5935861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Providing 2–3 validated cloud target architectures tailored to your specific workloads.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7409378" y="2362319"/>
            <a:ext cx="6427232" cy="1433870"/>
          </a:xfrm>
          <a:prstGeom prst="roundRect">
            <a:avLst>
              <a:gd name="adj" fmla="val 7653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86518" y="2362319"/>
            <a:ext cx="91440" cy="1433870"/>
          </a:xfrm>
          <a:prstGeom prst="roundRect">
            <a:avLst>
              <a:gd name="adj" fmla="val 86605"/>
            </a:avLst>
          </a:prstGeom>
          <a:solidFill>
            <a:srgbClr val="4D4177"/>
          </a:solidFill>
          <a:ln/>
        </p:spPr>
      </p:sp>
      <p:sp>
        <p:nvSpPr>
          <p:cNvPr id="10" name="Text 8"/>
          <p:cNvSpPr/>
          <p:nvPr/>
        </p:nvSpPr>
        <p:spPr>
          <a:xfrm>
            <a:off x="7689294" y="2573655"/>
            <a:ext cx="2871073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Comprehensive Analysis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89294" y="2981444"/>
            <a:ext cx="593598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Detailed evaluation of tradeoffs, potential risks, and identified issues for each proposed architecture.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793790" y="3984665"/>
            <a:ext cx="6427113" cy="1433870"/>
          </a:xfrm>
          <a:prstGeom prst="roundRect">
            <a:avLst>
              <a:gd name="adj" fmla="val 7653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70930" y="3984665"/>
            <a:ext cx="91440" cy="1433870"/>
          </a:xfrm>
          <a:prstGeom prst="roundRect">
            <a:avLst>
              <a:gd name="adj" fmla="val 86605"/>
            </a:avLst>
          </a:prstGeom>
          <a:solidFill>
            <a:srgbClr val="4D4177"/>
          </a:solidFill>
          <a:ln/>
        </p:spPr>
      </p:sp>
      <p:sp>
        <p:nvSpPr>
          <p:cNvPr id="14" name="Text 12"/>
          <p:cNvSpPr/>
          <p:nvPr/>
        </p:nvSpPr>
        <p:spPr>
          <a:xfrm>
            <a:off x="1073706" y="4196001"/>
            <a:ext cx="354365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 Platform Alternatives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1073706" y="4603790"/>
            <a:ext cx="5935861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Evaluated options across leading cloud platforms (e.g., GKE, AKS, VMC) for optimal fit.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7409378" y="3984665"/>
            <a:ext cx="6427232" cy="1433870"/>
          </a:xfrm>
          <a:prstGeom prst="roundRect">
            <a:avLst>
              <a:gd name="adj" fmla="val 7653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86518" y="3984665"/>
            <a:ext cx="91440" cy="1433870"/>
          </a:xfrm>
          <a:prstGeom prst="roundRect">
            <a:avLst>
              <a:gd name="adj" fmla="val 86605"/>
            </a:avLst>
          </a:prstGeom>
          <a:solidFill>
            <a:srgbClr val="4D4177"/>
          </a:solidFill>
          <a:ln/>
        </p:spPr>
      </p:sp>
      <p:sp>
        <p:nvSpPr>
          <p:cNvPr id="18" name="Text 16"/>
          <p:cNvSpPr/>
          <p:nvPr/>
        </p:nvSpPr>
        <p:spPr>
          <a:xfrm>
            <a:off x="7689294" y="4196001"/>
            <a:ext cx="2948821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Critical Stateful Migration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689294" y="4603790"/>
            <a:ext cx="593598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Essential considerations and strategies for migrating stateful applications and data effectively.</a:t>
            </a:r>
            <a:endParaRPr lang="en-US" sz="1450" dirty="0"/>
          </a:p>
        </p:txBody>
      </p:sp>
      <p:sp>
        <p:nvSpPr>
          <p:cNvPr id="20" name="Shape 18"/>
          <p:cNvSpPr/>
          <p:nvPr/>
        </p:nvSpPr>
        <p:spPr>
          <a:xfrm>
            <a:off x="793790" y="5607010"/>
            <a:ext cx="6427113" cy="1433870"/>
          </a:xfrm>
          <a:prstGeom prst="roundRect">
            <a:avLst>
              <a:gd name="adj" fmla="val 7653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70930" y="5607010"/>
            <a:ext cx="91440" cy="1433870"/>
          </a:xfrm>
          <a:prstGeom prst="roundRect">
            <a:avLst>
              <a:gd name="adj" fmla="val 86605"/>
            </a:avLst>
          </a:prstGeom>
          <a:solidFill>
            <a:srgbClr val="4D4177"/>
          </a:solidFill>
          <a:ln/>
        </p:spPr>
      </p:sp>
      <p:sp>
        <p:nvSpPr>
          <p:cNvPr id="22" name="Text 20"/>
          <p:cNvSpPr/>
          <p:nvPr/>
        </p:nvSpPr>
        <p:spPr>
          <a:xfrm>
            <a:off x="1073706" y="5818346"/>
            <a:ext cx="4148495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Dependency &amp; Operator Constraints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1073706" y="6226135"/>
            <a:ext cx="5935861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Identification of inter-system dependencies and critical operational limitations affecting migration.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7409378" y="5607010"/>
            <a:ext cx="6427232" cy="1433870"/>
          </a:xfrm>
          <a:prstGeom prst="roundRect">
            <a:avLst>
              <a:gd name="adj" fmla="val 7653"/>
            </a:avLst>
          </a:prstGeom>
          <a:solidFill>
            <a:srgbClr val="1F1F2E"/>
          </a:solidFill>
          <a:ln w="22860">
            <a:solidFill>
              <a:srgbClr val="4E466B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7386518" y="5607010"/>
            <a:ext cx="91440" cy="1433870"/>
          </a:xfrm>
          <a:prstGeom prst="roundRect">
            <a:avLst>
              <a:gd name="adj" fmla="val 86605"/>
            </a:avLst>
          </a:prstGeom>
          <a:solidFill>
            <a:srgbClr val="4D4177"/>
          </a:solidFill>
          <a:ln/>
        </p:spPr>
      </p:sp>
      <p:sp>
        <p:nvSpPr>
          <p:cNvPr id="26" name="Text 24"/>
          <p:cNvSpPr/>
          <p:nvPr/>
        </p:nvSpPr>
        <p:spPr>
          <a:xfrm>
            <a:off x="7689294" y="5818346"/>
            <a:ext cx="3767971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Optimized Migration Sequencing</a:t>
            </a:r>
            <a:endParaRPr lang="en-US" sz="1850" dirty="0"/>
          </a:p>
        </p:txBody>
      </p:sp>
      <p:sp>
        <p:nvSpPr>
          <p:cNvPr id="27" name="Text 25"/>
          <p:cNvSpPr/>
          <p:nvPr/>
        </p:nvSpPr>
        <p:spPr>
          <a:xfrm>
            <a:off x="7689294" y="6226135"/>
            <a:ext cx="5935980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Actionable, phased recommendations for seamless execution and transition.</a:t>
            </a:r>
            <a:endParaRPr lang="en-US" sz="1450" dirty="0"/>
          </a:p>
        </p:txBody>
      </p:sp>
      <p:sp>
        <p:nvSpPr>
          <p:cNvPr id="28" name="Text 26"/>
          <p:cNvSpPr/>
          <p:nvPr/>
        </p:nvSpPr>
        <p:spPr>
          <a:xfrm>
            <a:off x="793790" y="7252930"/>
            <a:ext cx="1304282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Outcome: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Gain architectural clarity and actionable blueprints in hours, not months, accelerating your migration timeline significantly.**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5388"/>
            <a:ext cx="1299090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Pillar 4: Intelligent Platform Compatibility &amp; Alignment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11479"/>
            <a:ext cx="461438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Our AI Validates App Designs Against: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281999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Standardized Terraform configurations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20694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Defined platform capabilities and constraints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59390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Mandatory security and STIG compliance controls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98085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Enterprise-approved cloud service catalogs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2311479"/>
            <a:ext cx="388691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Insights &amp; Risks Uncovered: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564874" y="281999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Identification of incompatible cloud services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320694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Gaps in required Terraform automation coverage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359390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Critical STIG compliance deviations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398085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Potential integration conflicts and architectural clashes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436780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Emergent platform risks and technical debt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475476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Analysis of common migration blockers, informing strategic roadmap adjustments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93790" y="5682496"/>
            <a:ext cx="13042821" cy="1351717"/>
          </a:xfrm>
          <a:prstGeom prst="roundRect">
            <a:avLst>
              <a:gd name="adj" fmla="val 6167"/>
            </a:avLst>
          </a:prstGeom>
          <a:solidFill>
            <a:srgbClr val="201B31"/>
          </a:solidFill>
          <a:ln/>
        </p:spPr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2148" y="5957173"/>
            <a:ext cx="310039" cy="248007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1500545" y="593038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Outcome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1500545" y="6438900"/>
            <a:ext cx="121377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Achieve flawless deployments, eliminate costly late-stage rework, and empower strategic, data-driven platform evolution.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5191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How It Fits Together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224564"/>
            <a:ext cx="359044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Inputs → AI Engine → Outputs</a:t>
            </a:r>
            <a:endParaRPr lang="en-US" sz="19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832378"/>
            <a:ext cx="4347567" cy="7937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92148" y="382452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Inputs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92148" y="4253746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 design documents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92148" y="4640699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On-prem architectural mapping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92148" y="5027652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Requirements and constraints</a:t>
            </a:r>
            <a:endParaRPr lang="en-US" sz="15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832378"/>
            <a:ext cx="4347567" cy="79379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39715" y="3824526"/>
            <a:ext cx="340590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Engine (with RAG corpus)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339715" y="4253746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Terraform Modernization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5339715" y="4640699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Placement Advisor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5339715" y="5027652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Migration Blueprinting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5339715" y="5414605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Compatibility Mapping</a:t>
            </a:r>
            <a:endParaRPr lang="en-US" sz="155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832378"/>
            <a:ext cx="4347567" cy="79379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687282" y="382452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Outputs</a:t>
            </a:r>
            <a:endParaRPr lang="en-US" sz="1950" dirty="0"/>
          </a:p>
        </p:txBody>
      </p:sp>
      <p:sp>
        <p:nvSpPr>
          <p:cNvPr id="17" name="Text 12"/>
          <p:cNvSpPr/>
          <p:nvPr/>
        </p:nvSpPr>
        <p:spPr>
          <a:xfrm>
            <a:off x="9687282" y="4253746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 architectures</a:t>
            </a:r>
            <a:endParaRPr lang="en-US" sz="1550" dirty="0"/>
          </a:p>
        </p:txBody>
      </p:sp>
      <p:sp>
        <p:nvSpPr>
          <p:cNvPr id="18" name="Text 13"/>
          <p:cNvSpPr/>
          <p:nvPr/>
        </p:nvSpPr>
        <p:spPr>
          <a:xfrm>
            <a:off x="9687282" y="4640699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Migration plans</a:t>
            </a:r>
            <a:endParaRPr lang="en-US" sz="1550" dirty="0"/>
          </a:p>
        </p:txBody>
      </p:sp>
      <p:sp>
        <p:nvSpPr>
          <p:cNvPr id="19" name="Text 14"/>
          <p:cNvSpPr/>
          <p:nvPr/>
        </p:nvSpPr>
        <p:spPr>
          <a:xfrm>
            <a:off x="9687282" y="5027652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Terraform module changes</a:t>
            </a:r>
            <a:endParaRPr lang="en-US" sz="1550" dirty="0"/>
          </a:p>
        </p:txBody>
      </p:sp>
      <p:sp>
        <p:nvSpPr>
          <p:cNvPr id="20" name="Text 15"/>
          <p:cNvSpPr/>
          <p:nvPr/>
        </p:nvSpPr>
        <p:spPr>
          <a:xfrm>
            <a:off x="9687282" y="5414605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Security/control mapping</a:t>
            </a:r>
            <a:endParaRPr lang="en-US" sz="1550" dirty="0"/>
          </a:p>
        </p:txBody>
      </p:sp>
      <p:sp>
        <p:nvSpPr>
          <p:cNvPr id="21" name="Text 16"/>
          <p:cNvSpPr/>
          <p:nvPr/>
        </p:nvSpPr>
        <p:spPr>
          <a:xfrm>
            <a:off x="9687282" y="5801558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Platform capability warnings</a:t>
            </a:r>
            <a:endParaRPr lang="en-US" sz="1550" dirty="0"/>
          </a:p>
        </p:txBody>
      </p:sp>
      <p:sp>
        <p:nvSpPr>
          <p:cNvPr id="22" name="Text 17"/>
          <p:cNvSpPr/>
          <p:nvPr/>
        </p:nvSpPr>
        <p:spPr>
          <a:xfrm>
            <a:off x="9687282" y="6188512"/>
            <a:ext cx="395085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Roadmap signals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2816"/>
            <a:ext cx="8653820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8A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Roadmap (48 Weeks)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7303770" y="1494711"/>
            <a:ext cx="22860" cy="6111954"/>
          </a:xfrm>
          <a:prstGeom prst="roundRect">
            <a:avLst>
              <a:gd name="adj" fmla="val 346419"/>
            </a:avLst>
          </a:prstGeom>
          <a:solidFill>
            <a:srgbClr val="5BC942"/>
          </a:solidFill>
          <a:ln/>
        </p:spPr>
      </p:sp>
      <p:sp>
        <p:nvSpPr>
          <p:cNvPr id="4" name="Shape 2"/>
          <p:cNvSpPr/>
          <p:nvPr/>
        </p:nvSpPr>
        <p:spPr>
          <a:xfrm>
            <a:off x="6560403" y="1695331"/>
            <a:ext cx="565547" cy="22860"/>
          </a:xfrm>
          <a:prstGeom prst="roundRect">
            <a:avLst>
              <a:gd name="adj" fmla="val 346419"/>
            </a:avLst>
          </a:prstGeom>
          <a:solidFill>
            <a:srgbClr val="5BC942"/>
          </a:solidFill>
          <a:ln/>
        </p:spPr>
      </p:sp>
      <p:sp>
        <p:nvSpPr>
          <p:cNvPr id="5" name="Shape 3"/>
          <p:cNvSpPr/>
          <p:nvPr/>
        </p:nvSpPr>
        <p:spPr>
          <a:xfrm>
            <a:off x="7103090" y="1494711"/>
            <a:ext cx="424220" cy="424220"/>
          </a:xfrm>
          <a:prstGeom prst="roundRect">
            <a:avLst>
              <a:gd name="adj" fmla="val 18668"/>
            </a:avLst>
          </a:prstGeom>
          <a:solidFill>
            <a:srgbClr val="42B029"/>
          </a:solidFill>
          <a:ln w="7620">
            <a:solidFill>
              <a:srgbClr val="5BC942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73754" y="1530013"/>
            <a:ext cx="282773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3933706" y="1559481"/>
            <a:ext cx="243875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1 (0–10 weeks)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93790" y="1967270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Discovery, Inventory &amp; RAG Corpus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793790" y="2382083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the unified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RAG knowledge corpus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793790" y="2749748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Scan Terraform repos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93790" y="3117413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Capture platform capabilities and constraints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93790" y="3485078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Consolidate STIG/security requirements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793790" y="3852743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top gaps and friction points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7504450" y="2826544"/>
            <a:ext cx="565547" cy="22860"/>
          </a:xfrm>
          <a:prstGeom prst="roundRect">
            <a:avLst>
              <a:gd name="adj" fmla="val 346419"/>
            </a:avLst>
          </a:prstGeom>
          <a:solidFill>
            <a:srgbClr val="5BC942"/>
          </a:solidFill>
          <a:ln/>
        </p:spPr>
      </p:sp>
      <p:sp>
        <p:nvSpPr>
          <p:cNvPr id="15" name="Shape 13"/>
          <p:cNvSpPr/>
          <p:nvPr/>
        </p:nvSpPr>
        <p:spPr>
          <a:xfrm>
            <a:off x="7103090" y="2625923"/>
            <a:ext cx="424220" cy="424220"/>
          </a:xfrm>
          <a:prstGeom prst="roundRect">
            <a:avLst>
              <a:gd name="adj" fmla="val 18668"/>
            </a:avLst>
          </a:prstGeom>
          <a:solidFill>
            <a:srgbClr val="42B029"/>
          </a:solidFill>
          <a:ln w="7620">
            <a:solidFill>
              <a:srgbClr val="5BC942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73754" y="2661225"/>
            <a:ext cx="282773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257937" y="2690693"/>
            <a:ext cx="26235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2 (10–22 weeks)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8257937" y="3098483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Terraform Modernization Engine</a:t>
            </a:r>
            <a:endParaRPr lang="en-US" sz="1450" dirty="0"/>
          </a:p>
        </p:txBody>
      </p:sp>
      <p:sp>
        <p:nvSpPr>
          <p:cNvPr id="19" name="Text 17"/>
          <p:cNvSpPr/>
          <p:nvPr/>
        </p:nvSpPr>
        <p:spPr>
          <a:xfrm>
            <a:off x="8257937" y="3513296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refactor suggestions</a:t>
            </a:r>
            <a:endParaRPr lang="en-US" sz="1450" dirty="0"/>
          </a:p>
        </p:txBody>
      </p:sp>
      <p:sp>
        <p:nvSpPr>
          <p:cNvPr id="20" name="Text 18"/>
          <p:cNvSpPr/>
          <p:nvPr/>
        </p:nvSpPr>
        <p:spPr>
          <a:xfrm>
            <a:off x="8257937" y="3880961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Module alignment proposals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8257937" y="4248626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Modernization PRs and documentation</a:t>
            </a:r>
            <a:endParaRPr lang="en-US" sz="1450" dirty="0"/>
          </a:p>
        </p:txBody>
      </p:sp>
      <p:sp>
        <p:nvSpPr>
          <p:cNvPr id="22" name="Shape 20"/>
          <p:cNvSpPr/>
          <p:nvPr/>
        </p:nvSpPr>
        <p:spPr>
          <a:xfrm>
            <a:off x="6560403" y="4732139"/>
            <a:ext cx="565547" cy="22860"/>
          </a:xfrm>
          <a:prstGeom prst="roundRect">
            <a:avLst>
              <a:gd name="adj" fmla="val 346419"/>
            </a:avLst>
          </a:prstGeom>
          <a:solidFill>
            <a:srgbClr val="5BC942"/>
          </a:solidFill>
          <a:ln/>
        </p:spPr>
      </p:sp>
      <p:sp>
        <p:nvSpPr>
          <p:cNvPr id="23" name="Shape 21"/>
          <p:cNvSpPr/>
          <p:nvPr/>
        </p:nvSpPr>
        <p:spPr>
          <a:xfrm>
            <a:off x="7103090" y="4531519"/>
            <a:ext cx="424220" cy="424220"/>
          </a:xfrm>
          <a:prstGeom prst="roundRect">
            <a:avLst>
              <a:gd name="adj" fmla="val 18668"/>
            </a:avLst>
          </a:prstGeom>
          <a:solidFill>
            <a:srgbClr val="42B029"/>
          </a:solidFill>
          <a:ln w="7620">
            <a:solidFill>
              <a:srgbClr val="5BC942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7173754" y="4566821"/>
            <a:ext cx="282773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  <p:sp>
        <p:nvSpPr>
          <p:cNvPr id="25" name="Text 23"/>
          <p:cNvSpPr/>
          <p:nvPr/>
        </p:nvSpPr>
        <p:spPr>
          <a:xfrm>
            <a:off x="3700582" y="4596289"/>
            <a:ext cx="267188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3 (22–36 weeks)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793790" y="5004078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Architecture &amp; Migration Intelligence</a:t>
            </a:r>
            <a:endParaRPr lang="en-US" sz="1450" dirty="0"/>
          </a:p>
        </p:txBody>
      </p:sp>
      <p:sp>
        <p:nvSpPr>
          <p:cNvPr id="27" name="Text 25"/>
          <p:cNvSpPr/>
          <p:nvPr/>
        </p:nvSpPr>
        <p:spPr>
          <a:xfrm>
            <a:off x="793790" y="5418892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Deployment Placement Advisor</a:t>
            </a:r>
            <a:endParaRPr lang="en-US" sz="1450" dirty="0"/>
          </a:p>
        </p:txBody>
      </p:sp>
      <p:sp>
        <p:nvSpPr>
          <p:cNvPr id="28" name="Text 26"/>
          <p:cNvSpPr/>
          <p:nvPr/>
        </p:nvSpPr>
        <p:spPr>
          <a:xfrm>
            <a:off x="793790" y="5786557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Migration Blueprint Generator</a:t>
            </a:r>
            <a:endParaRPr lang="en-US" sz="1450" dirty="0"/>
          </a:p>
        </p:txBody>
      </p:sp>
      <p:sp>
        <p:nvSpPr>
          <p:cNvPr id="29" name="Text 27"/>
          <p:cNvSpPr/>
          <p:nvPr/>
        </p:nvSpPr>
        <p:spPr>
          <a:xfrm>
            <a:off x="793790" y="6154222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Compatibility Engine</a:t>
            </a:r>
            <a:endParaRPr lang="en-US" sz="1450" dirty="0"/>
          </a:p>
        </p:txBody>
      </p:sp>
      <p:sp>
        <p:nvSpPr>
          <p:cNvPr id="30" name="Shape 28"/>
          <p:cNvSpPr/>
          <p:nvPr/>
        </p:nvSpPr>
        <p:spPr>
          <a:xfrm>
            <a:off x="7504450" y="5882878"/>
            <a:ext cx="565547" cy="22860"/>
          </a:xfrm>
          <a:prstGeom prst="roundRect">
            <a:avLst>
              <a:gd name="adj" fmla="val 346419"/>
            </a:avLst>
          </a:prstGeom>
          <a:solidFill>
            <a:srgbClr val="5BC942"/>
          </a:solidFill>
          <a:ln/>
        </p:spPr>
      </p:sp>
      <p:sp>
        <p:nvSpPr>
          <p:cNvPr id="31" name="Shape 29"/>
          <p:cNvSpPr/>
          <p:nvPr/>
        </p:nvSpPr>
        <p:spPr>
          <a:xfrm>
            <a:off x="7103090" y="5682258"/>
            <a:ext cx="424220" cy="424220"/>
          </a:xfrm>
          <a:prstGeom prst="roundRect">
            <a:avLst>
              <a:gd name="adj" fmla="val 18668"/>
            </a:avLst>
          </a:prstGeom>
          <a:solidFill>
            <a:srgbClr val="42B029"/>
          </a:solidFill>
          <a:ln w="7620">
            <a:solidFill>
              <a:srgbClr val="5BC942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7173754" y="5717560"/>
            <a:ext cx="282773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200" dirty="0"/>
          </a:p>
        </p:txBody>
      </p:sp>
      <p:sp>
        <p:nvSpPr>
          <p:cNvPr id="33" name="Text 31"/>
          <p:cNvSpPr/>
          <p:nvPr/>
        </p:nvSpPr>
        <p:spPr>
          <a:xfrm>
            <a:off x="8257937" y="5747028"/>
            <a:ext cx="269498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C9D1D9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4 (36–48 weeks)</a:t>
            </a:r>
            <a:endParaRPr lang="en-US" sz="1850" dirty="0"/>
          </a:p>
        </p:txBody>
      </p:sp>
      <p:sp>
        <p:nvSpPr>
          <p:cNvPr id="34" name="Text 32"/>
          <p:cNvSpPr/>
          <p:nvPr/>
        </p:nvSpPr>
        <p:spPr>
          <a:xfrm>
            <a:off x="8257937" y="6154817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Unified AI Assistant &amp; Pilot Rollout</a:t>
            </a:r>
            <a:endParaRPr lang="en-US" sz="1450" dirty="0"/>
          </a:p>
        </p:txBody>
      </p:sp>
      <p:sp>
        <p:nvSpPr>
          <p:cNvPr id="35" name="Text 33"/>
          <p:cNvSpPr/>
          <p:nvPr/>
        </p:nvSpPr>
        <p:spPr>
          <a:xfrm>
            <a:off x="8257937" y="6569631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 interface for app teams</a:t>
            </a:r>
            <a:endParaRPr lang="en-US" sz="1450" dirty="0"/>
          </a:p>
        </p:txBody>
      </p:sp>
      <p:sp>
        <p:nvSpPr>
          <p:cNvPr id="36" name="Text 34"/>
          <p:cNvSpPr/>
          <p:nvPr/>
        </p:nvSpPr>
        <p:spPr>
          <a:xfrm>
            <a:off x="8257937" y="6937296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Pilot with 3–5 LOBs</a:t>
            </a:r>
            <a:endParaRPr lang="en-US" sz="1450" dirty="0"/>
          </a:p>
        </p:txBody>
      </p:sp>
      <p:sp>
        <p:nvSpPr>
          <p:cNvPr id="37" name="Text 35"/>
          <p:cNvSpPr/>
          <p:nvPr/>
        </p:nvSpPr>
        <p:spPr>
          <a:xfrm>
            <a:off x="8257937" y="7304961"/>
            <a:ext cx="557867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C9D1D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Telemetry and refinement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2025-12-03T16:28:21Z</dcterms:created>
  <dcterms:modified xsi:type="dcterms:W3CDTF">2025-12-03T16:28:21Z</dcterms:modified>
</cp:coreProperties>
</file>